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</p:sldMasterIdLst>
  <p:notesMasterIdLst>
    <p:notesMasterId r:id="rId14"/>
  </p:notesMasterIdLst>
  <p:handoutMasterIdLst>
    <p:handoutMasterId r:id="rId15"/>
  </p:handoutMasterIdLst>
  <p:sldIdLst>
    <p:sldId id="279" r:id="rId2"/>
    <p:sldId id="271" r:id="rId3"/>
    <p:sldId id="270" r:id="rId4"/>
    <p:sldId id="272" r:id="rId5"/>
    <p:sldId id="273" r:id="rId6"/>
    <p:sldId id="274" r:id="rId7"/>
    <p:sldId id="276" r:id="rId8"/>
    <p:sldId id="280" r:id="rId9"/>
    <p:sldId id="281" r:id="rId10"/>
    <p:sldId id="275" r:id="rId11"/>
    <p:sldId id="277" r:id="rId12"/>
    <p:sldId id="27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81" autoAdjust="0"/>
  </p:normalViewPr>
  <p:slideViewPr>
    <p:cSldViewPr snapToGrid="0" snapToObjects="1">
      <p:cViewPr varScale="1">
        <p:scale>
          <a:sx n="84" d="100"/>
          <a:sy n="84" d="100"/>
        </p:scale>
        <p:origin x="96" y="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29DC2-9020-45DE-AF85-049494C87C7D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8CD59-3234-49B9-BD61-113AD74D7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2133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EF7572-A2BB-4365-A78B-677BBBE20B34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E25BDC-FA96-450C-B26D-1DDAF1629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90438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Option 1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828800"/>
            <a:ext cx="8229600" cy="1371600"/>
          </a:xfrm>
        </p:spPr>
        <p:txBody>
          <a:bodyPr/>
          <a:lstStyle>
            <a:lvl1pPr algn="l">
              <a:defRPr sz="36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229600" cy="1828800"/>
          </a:xfrm>
        </p:spPr>
        <p:txBody>
          <a:bodyPr/>
          <a:lstStyle>
            <a:lvl1pPr marL="0" indent="0" algn="l">
              <a:buFont typeface="Times" pitchFamily="-96" charset="0"/>
              <a:buNone/>
              <a:defRPr sz="2400">
                <a:solidFill>
                  <a:schemeClr val="bg2">
                    <a:lumMod val="50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lumn w/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114800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800600" y="1371600"/>
            <a:ext cx="3886200" cy="4343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1F4407-3742-F042-8223-CA4AB37373B4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130E-5665-FB43-BCDD-2B468EA3665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lumn no bullets and thumbn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486400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172200" y="1371600"/>
            <a:ext cx="2514600" cy="2057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172200" y="3657600"/>
            <a:ext cx="2514600" cy="2057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D1F4407-3742-F042-8223-CA4AB37373B4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E5A130E-5665-FB43-BCDD-2B468EA3665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lumn w/number and thumbn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486400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172200" y="1371600"/>
            <a:ext cx="2514600" cy="2057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172200" y="3657600"/>
            <a:ext cx="2514600" cy="2057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D1F4407-3742-F042-8223-CA4AB37373B4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E5A130E-5665-FB43-BCDD-2B468EA3665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005072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1143000" indent="-228600">
              <a:buFont typeface="Arial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690872" y="1371600"/>
            <a:ext cx="4005072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1143000" indent="-228600">
              <a:buFont typeface="Arial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1F4407-3742-F042-8223-CA4AB37373B4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130E-5665-FB43-BCDD-2B468EA3665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005072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90872" y="1371600"/>
            <a:ext cx="4005072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1F4407-3742-F042-8223-CA4AB37373B4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130E-5665-FB43-BCDD-2B468EA3665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w/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005072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690872" y="1371600"/>
            <a:ext cx="4005072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1F4407-3742-F042-8223-CA4AB37373B4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130E-5665-FB43-BCDD-2B468EA3665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4407-3742-F042-8223-CA4AB37373B4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5A130E-5665-FB43-BCDD-2B468EA3665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 No Tag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1F4407-3742-F042-8223-CA4AB37373B4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130E-5665-FB43-BCDD-2B468EA366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width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defRPr/>
            </a:lvl4pPr>
            <a:lvl5pPr marL="114300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4407-3742-F042-8223-CA4AB37373B4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5A130E-5665-FB43-BCDD-2B468EA3665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lumn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114800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9144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800600" y="1371600"/>
            <a:ext cx="3886200" cy="4343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1F4407-3742-F042-8223-CA4AB37373B4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130E-5665-FB43-BCDD-2B468EA3665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lumn w/bullets and thumbn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486400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9144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172200" y="1371600"/>
            <a:ext cx="2514600" cy="2057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172200" y="3657600"/>
            <a:ext cx="2514600" cy="2057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D1F4407-3742-F042-8223-CA4AB37373B4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E5A130E-5665-FB43-BCDD-2B468EA3665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wid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1F4407-3742-F042-8223-CA4AB37373B4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130E-5665-FB43-BCDD-2B468EA3665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57200" y="1371599"/>
            <a:ext cx="8229600" cy="4343400"/>
          </a:xfrm>
        </p:spPr>
        <p:txBody>
          <a:bodyPr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4407-3742-F042-8223-CA4AB37373B4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5A130E-5665-FB43-BCDD-2B468EA3665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Full width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/>
          <a:lstStyle>
            <a:lvl1pPr marL="0" indent="4763">
              <a:buNone/>
              <a:defRPr sz="2400"/>
            </a:lvl1pPr>
            <a:lvl2pPr marL="0" indent="0">
              <a:spcBef>
                <a:spcPts val="900"/>
              </a:spcBef>
              <a:buNone/>
              <a:defRPr sz="2000"/>
            </a:lvl2pPr>
            <a:lvl3pPr marL="0" indent="4763">
              <a:buNone/>
              <a:defRPr/>
            </a:lvl3pPr>
            <a:lvl4pPr marL="3175" indent="-3175">
              <a:buNone/>
              <a:defRPr/>
            </a:lvl4pPr>
            <a:lvl5pPr marL="0" indent="1588" defTabSz="919163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4407-3742-F042-8223-CA4AB37373B4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5A130E-5665-FB43-BCDD-2B468EA3665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width w/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4407-3742-F042-8223-CA4AB37373B4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5A130E-5665-FB43-BCDD-2B468EA3665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lumn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114800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800600" y="1371600"/>
            <a:ext cx="3886200" cy="4343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1F4407-3742-F042-8223-CA4AB37373B4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130E-5665-FB43-BCDD-2B468EA3665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0292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33363" marR="0" lvl="0" indent="-2333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Click to edit Master text style</a:t>
            </a:r>
          </a:p>
          <a:p>
            <a:pPr marL="460375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457200" y="6355080"/>
            <a:ext cx="2895600" cy="182880"/>
          </a:xfrm>
          <a:prstGeom prst="rect">
            <a:avLst/>
          </a:prstGeom>
        </p:spPr>
        <p:txBody>
          <a:bodyPr vert="horz" lIns="91440" tIns="0" rIns="91440" bIns="0" rtlCol="0" anchor="ctr"/>
          <a:lstStyle>
            <a:lvl1pPr algn="l">
              <a:defRPr sz="1100" b="0" i="0">
                <a:solidFill>
                  <a:srgbClr val="717171"/>
                </a:solidFill>
                <a:latin typeface="Calibri"/>
                <a:cs typeface="Calibri"/>
              </a:defRPr>
            </a:lvl1pPr>
          </a:lstStyle>
          <a:p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1828800" cy="182880"/>
          </a:xfrm>
          <a:prstGeom prst="rect">
            <a:avLst/>
          </a:prstGeom>
        </p:spPr>
        <p:txBody>
          <a:bodyPr vert="horz" lIns="91440" tIns="0" rIns="91440" bIns="0" rtlCol="0" anchor="ctr"/>
          <a:lstStyle>
            <a:lvl1pPr algn="l">
              <a:defRPr sz="1100" b="0" i="0">
                <a:solidFill>
                  <a:srgbClr val="717171"/>
                </a:solidFill>
                <a:latin typeface="Calibri"/>
                <a:cs typeface="Calibri"/>
              </a:defRPr>
            </a:lvl1pPr>
          </a:lstStyle>
          <a:p>
            <a:fld id="{1D1F4407-3742-F042-8223-CA4AB37373B4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457200" y="5991225"/>
            <a:ext cx="365760" cy="182880"/>
          </a:xfrm>
          <a:prstGeom prst="rect">
            <a:avLst/>
          </a:prstGeom>
        </p:spPr>
        <p:txBody>
          <a:bodyPr vert="horz" lIns="91440" tIns="0" rIns="0" bIns="0" rtlCol="0" anchor="t" anchorCtr="0"/>
          <a:lstStyle>
            <a:lvl1pPr algn="l">
              <a:defRPr sz="1100" b="0" i="0">
                <a:solidFill>
                  <a:srgbClr val="717171"/>
                </a:solidFill>
                <a:latin typeface="Calibri"/>
                <a:cs typeface="Calibri"/>
              </a:defRPr>
            </a:lvl1pPr>
          </a:lstStyle>
          <a:p>
            <a:fld id="{DE5A130E-5665-FB43-BCDD-2B468EA3665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0" lang="en-US" sz="2400" b="1" i="0" u="none" strike="noStrike" kern="1200" cap="none" spc="0" normalizeH="0" baseline="0" noProof="0" dirty="0" smtClean="0">
          <a:ln>
            <a:noFill/>
          </a:ln>
          <a:solidFill>
            <a:prstClr val="black">
              <a:lumMod val="65000"/>
              <a:lumOff val="35000"/>
            </a:prstClr>
          </a:solidFill>
          <a:effectLst/>
          <a:uLnTx/>
          <a:uFillTx/>
          <a:latin typeface="Cambria"/>
          <a:ea typeface="+mn-ea"/>
          <a:cs typeface="Cambria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9pPr>
    </p:titleStyle>
    <p:bodyStyle>
      <a:lvl1pPr marL="233363" marR="0" indent="-233363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None/>
        <a:tabLst/>
        <a:defRPr kumimoji="0" lang="en-US" sz="2400" b="0" i="0" u="none" strike="noStrike" kern="1200" cap="none" spc="0" normalizeH="0" baseline="0" noProof="0" dirty="0" smtClean="0">
          <a:ln>
            <a:noFill/>
          </a:ln>
          <a:solidFill>
            <a:prstClr val="black">
              <a:lumMod val="65000"/>
              <a:lumOff val="35000"/>
            </a:prstClr>
          </a:solidFill>
          <a:effectLst/>
          <a:uLnTx/>
          <a:uFillTx/>
          <a:latin typeface="Calibri"/>
          <a:ea typeface="+mn-ea"/>
          <a:cs typeface="Calibri"/>
        </a:defRPr>
      </a:lvl1pPr>
      <a:lvl2pPr marL="460375" marR="0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/>
        <a:buChar char="•"/>
        <a:tabLst/>
        <a:defRPr kumimoji="0" lang="en-US" sz="1800" b="0" i="0" u="none" strike="noStrike" kern="1200" cap="none" spc="0" normalizeH="0" baseline="0" noProof="0" dirty="0" smtClean="0">
          <a:ln>
            <a:noFill/>
          </a:ln>
          <a:solidFill>
            <a:prstClr val="black">
              <a:lumMod val="65000"/>
              <a:lumOff val="35000"/>
            </a:prstClr>
          </a:solidFill>
          <a:effectLst/>
          <a:uLnTx/>
          <a:uFillTx/>
          <a:latin typeface="Calibri"/>
          <a:ea typeface="+mn-ea"/>
          <a:cs typeface="Calibri"/>
        </a:defRPr>
      </a:lvl2pPr>
      <a:lvl3pPr marL="687388" indent="-228600" algn="l" rtl="0" eaLnBrk="1" fontAlgn="base" hangingPunct="1">
        <a:spcBef>
          <a:spcPct val="20000"/>
        </a:spcBef>
        <a:spcAft>
          <a:spcPct val="0"/>
        </a:spcAft>
        <a:buClrTx/>
        <a:buChar char="•"/>
        <a:defRPr kumimoji="0" lang="en-US" sz="1800" b="0" i="0" u="none" strike="noStrike" kern="1200" cap="none" spc="0" normalizeH="0" baseline="0" noProof="0" dirty="0" smtClean="0">
          <a:ln>
            <a:noFill/>
          </a:ln>
          <a:solidFill>
            <a:prstClr val="black">
              <a:lumMod val="65000"/>
              <a:lumOff val="35000"/>
            </a:prstClr>
          </a:solidFill>
          <a:effectLst/>
          <a:uLnTx/>
          <a:uFillTx/>
          <a:latin typeface="Calibri"/>
          <a:ea typeface="+mn-ea"/>
          <a:cs typeface="Calibri"/>
        </a:defRPr>
      </a:lvl3pPr>
      <a:lvl4pPr marL="922338" indent="-228600" algn="l" rtl="0" eaLnBrk="1" fontAlgn="base" hangingPunct="1">
        <a:spcBef>
          <a:spcPct val="20000"/>
        </a:spcBef>
        <a:spcAft>
          <a:spcPct val="0"/>
        </a:spcAft>
        <a:buClrTx/>
        <a:buFont typeface="Arial"/>
        <a:buChar char="•"/>
        <a:defRPr kumimoji="0" lang="en-US" sz="1800" b="0" i="0" u="none" strike="noStrike" kern="1200" cap="none" spc="0" normalizeH="0" baseline="0" noProof="0" dirty="0" smtClean="0">
          <a:ln>
            <a:noFill/>
          </a:ln>
          <a:solidFill>
            <a:prstClr val="black">
              <a:lumMod val="65000"/>
              <a:lumOff val="35000"/>
            </a:prstClr>
          </a:solidFill>
          <a:effectLst/>
          <a:uLnTx/>
          <a:uFillTx/>
          <a:latin typeface="Calibri"/>
          <a:ea typeface="+mn-ea"/>
          <a:cs typeface="Calibri"/>
        </a:defRPr>
      </a:lvl4pPr>
      <a:lvl5pPr marL="113665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/>
        <a:buNone/>
        <a:tabLst/>
        <a:defRPr kumimoji="0" lang="en-US" sz="1800" b="0" i="0" u="none" strike="noStrike" kern="1200" cap="none" spc="0" normalizeH="0" baseline="0" noProof="0" dirty="0" smtClean="0">
          <a:ln>
            <a:noFill/>
          </a:ln>
          <a:solidFill>
            <a:prstClr val="black">
              <a:lumMod val="65000"/>
              <a:lumOff val="35000"/>
            </a:prstClr>
          </a:solidFill>
          <a:effectLst/>
          <a:uLnTx/>
          <a:uFillTx/>
          <a:latin typeface="Calibri"/>
          <a:ea typeface="+mn-ea"/>
          <a:cs typeface="Calibri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Leitura News Roman 1" panose="02000503000000020004" pitchFamily="50" charset="0"/>
              </a:rPr>
              <a:t>MECOP Selection Interviews</a:t>
            </a:r>
            <a:endParaRPr lang="en-US" sz="4400" dirty="0">
              <a:latin typeface="Leitura News Roman 1" panose="02000503000000020004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Leitura News Roman 1" panose="02000503000000020004" pitchFamily="50" charset="0"/>
              </a:rPr>
              <a:t>Some </a:t>
            </a:r>
            <a:r>
              <a:rPr lang="en-US" dirty="0">
                <a:latin typeface="Leitura News Roman 1" panose="02000503000000020004" pitchFamily="50" charset="0"/>
              </a:rPr>
              <a:t>H</a:t>
            </a:r>
            <a:r>
              <a:rPr lang="en-US" dirty="0" smtClean="0">
                <a:latin typeface="Leitura News Roman 1" panose="02000503000000020004" pitchFamily="50" charset="0"/>
              </a:rPr>
              <a:t>elpful Information</a:t>
            </a:r>
          </a:p>
        </p:txBody>
      </p:sp>
    </p:spTree>
    <p:extLst>
      <p:ext uri="{BB962C8B-B14F-4D97-AF65-F5344CB8AC3E}">
        <p14:creationId xmlns:p14="http://schemas.microsoft.com/office/powerpoint/2010/main" val="212440867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The Interview: Probable Topics/Questions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idx="1"/>
          </p:nvPr>
        </p:nvSpPr>
        <p:spPr>
          <a:xfrm>
            <a:off x="846306" y="1167319"/>
            <a:ext cx="7772400" cy="51054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Leitura News Roman 1" panose="02000503000000020004" pitchFamily="50" charset="0"/>
              </a:rPr>
              <a:t>Tell a bit about yourself (be brief)</a:t>
            </a:r>
          </a:p>
          <a:p>
            <a:pPr eaLnBrk="1" hangingPunct="1"/>
            <a:r>
              <a:rPr lang="en-US" dirty="0" smtClean="0">
                <a:latin typeface="Leitura News Roman 1" panose="02000503000000020004" pitchFamily="50" charset="0"/>
              </a:rPr>
              <a:t>How you became interested in IS/MKT/MGT/BUS</a:t>
            </a:r>
          </a:p>
          <a:p>
            <a:pPr eaLnBrk="1" hangingPunct="1"/>
            <a:r>
              <a:rPr lang="en-US" dirty="0" smtClean="0">
                <a:latin typeface="Leitura News Roman 1" panose="02000503000000020004" pitchFamily="50" charset="0"/>
              </a:rPr>
              <a:t>Projects you've worked on</a:t>
            </a:r>
          </a:p>
          <a:p>
            <a:pPr eaLnBrk="1" hangingPunct="1"/>
            <a:r>
              <a:rPr lang="en-US" dirty="0" smtClean="0">
                <a:latin typeface="Leitura News Roman 1" panose="02000503000000020004" pitchFamily="50" charset="0"/>
              </a:rPr>
              <a:t>Problems you've solved and how (</a:t>
            </a:r>
            <a:r>
              <a:rPr lang="en-US" u="sng" dirty="0" smtClean="0">
                <a:latin typeface="Leitura News Roman 1" panose="02000503000000020004" pitchFamily="50" charset="0"/>
              </a:rPr>
              <a:t>any</a:t>
            </a:r>
            <a:r>
              <a:rPr lang="en-US" dirty="0" smtClean="0">
                <a:latin typeface="Leitura News Roman 1" panose="02000503000000020004" pitchFamily="50" charset="0"/>
              </a:rPr>
              <a:t> problem)</a:t>
            </a:r>
          </a:p>
          <a:p>
            <a:pPr eaLnBrk="1" hangingPunct="1"/>
            <a:r>
              <a:rPr lang="en-US" dirty="0" smtClean="0">
                <a:latin typeface="Leitura News Roman 1" panose="02000503000000020004" pitchFamily="50" charset="0"/>
              </a:rPr>
              <a:t>Teams you've worked with</a:t>
            </a:r>
          </a:p>
          <a:p>
            <a:pPr lvl="1" eaLnBrk="1" hangingPunct="1"/>
            <a:r>
              <a:rPr lang="en-US" sz="2400" dirty="0" smtClean="0">
                <a:latin typeface="Leitura News Roman 1" panose="02000503000000020004" pitchFamily="50" charset="0"/>
              </a:rPr>
              <a:t>Dynamics, leadership, etc.</a:t>
            </a:r>
          </a:p>
          <a:p>
            <a:pPr lvl="1" eaLnBrk="1" hangingPunct="1"/>
            <a:r>
              <a:rPr lang="en-US" sz="2400" dirty="0" smtClean="0">
                <a:latin typeface="Leitura News Roman 1" panose="02000503000000020004" pitchFamily="50" charset="0"/>
              </a:rPr>
              <a:t>Disagreements you've handled and how</a:t>
            </a:r>
          </a:p>
          <a:p>
            <a:pPr eaLnBrk="1" hangingPunct="1"/>
            <a:r>
              <a:rPr lang="en-US" dirty="0" smtClean="0">
                <a:latin typeface="Leitura News Roman 1" panose="02000503000000020004" pitchFamily="50" charset="0"/>
              </a:rPr>
              <a:t>What kind of job interests you the most?  Why?</a:t>
            </a:r>
          </a:p>
          <a:p>
            <a:pPr eaLnBrk="1" hangingPunct="1"/>
            <a:r>
              <a:rPr lang="en-US" dirty="0" smtClean="0">
                <a:latin typeface="Leitura News Roman 1" panose="02000503000000020004" pitchFamily="50" charset="0"/>
              </a:rPr>
              <a:t>Work / extra-curricular activities?</a:t>
            </a:r>
          </a:p>
          <a:p>
            <a:pPr eaLnBrk="1" hangingPunct="1"/>
            <a:r>
              <a:rPr lang="en-US" dirty="0" smtClean="0">
                <a:latin typeface="Leitura News Roman 1" panose="02000503000000020004" pitchFamily="50" charset="0"/>
              </a:rPr>
              <a:t>Others</a:t>
            </a:r>
          </a:p>
        </p:txBody>
      </p:sp>
    </p:spTree>
    <p:extLst>
      <p:ext uri="{BB962C8B-B14F-4D97-AF65-F5344CB8AC3E}">
        <p14:creationId xmlns:p14="http://schemas.microsoft.com/office/powerpoint/2010/main" val="26246233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53676"/>
            <a:ext cx="8229600" cy="912985"/>
          </a:xfrm>
        </p:spPr>
        <p:txBody>
          <a:bodyPr/>
          <a:lstStyle/>
          <a:p>
            <a:pPr algn="ctr" eaLnBrk="1" hangingPunct="1"/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Tips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357009"/>
            <a:ext cx="7772400" cy="5105400"/>
          </a:xfrm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Relax (a bit), smile (but no ‘you guys’)</a:t>
            </a: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Provide a few details (about projects, etc.), but don’t ramble - be concise</a:t>
            </a: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If a question takes you by surprise, it's OK to take a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few seconds 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to think about your response</a:t>
            </a:r>
          </a:p>
          <a:p>
            <a:pPr marL="342900" lvl="1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Interviewers will help you out</a:t>
            </a: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If you work while taking classes, be sure to tell the interviewers (they will ask anyway)</a:t>
            </a: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If you have a question, don’t hesitate to ask</a:t>
            </a: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Let the interviewers know that you are -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	-willing </a:t>
            </a:r>
            <a:r>
              <a:rPr lang="en-US" sz="2200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to locate anywhere (in Oregon, WA, ID)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b="1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	-committed</a:t>
            </a:r>
            <a:r>
              <a:rPr lang="en-US" sz="2200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 </a:t>
            </a:r>
            <a:r>
              <a:rPr lang="en-US" sz="2200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to 2 internships</a:t>
            </a:r>
          </a:p>
          <a:p>
            <a:pPr marL="342900" lvl="1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Beware of the killer question</a:t>
            </a: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Remember to thank the panel</a:t>
            </a:r>
          </a:p>
        </p:txBody>
      </p:sp>
    </p:spTree>
    <p:extLst>
      <p:ext uri="{BB962C8B-B14F-4D97-AF65-F5344CB8AC3E}">
        <p14:creationId xmlns:p14="http://schemas.microsoft.com/office/powerpoint/2010/main" val="37808212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66665" y="1125176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6000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Questions ?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>
          <a:xfrm>
            <a:off x="713683" y="2916467"/>
            <a:ext cx="7428368" cy="297126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800" dirty="0" smtClean="0">
                <a:latin typeface="Leitura News Roman 1" panose="02000503000000020004" pitchFamily="50" charset="0"/>
              </a:rPr>
              <a:t>Good luck!</a:t>
            </a:r>
          </a:p>
        </p:txBody>
      </p:sp>
    </p:spTree>
    <p:extLst>
      <p:ext uri="{BB962C8B-B14F-4D97-AF65-F5344CB8AC3E}">
        <p14:creationId xmlns:p14="http://schemas.microsoft.com/office/powerpoint/2010/main" val="21148620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Important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!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Dress for Success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391054" y="2290527"/>
            <a:ext cx="6264613" cy="4114674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Leitura News Roman 1" panose="02000503000000020004" pitchFamily="50" charset="0"/>
              </a:rPr>
              <a:t>For men</a:t>
            </a:r>
            <a:endParaRPr lang="en-US" dirty="0" smtClean="0">
              <a:latin typeface="Leitura News Roman 1" panose="02000503000000020004" pitchFamily="50" charset="0"/>
            </a:endParaRPr>
          </a:p>
          <a:p>
            <a:pPr lvl="1" eaLnBrk="1" hangingPunct="1"/>
            <a:r>
              <a:rPr lang="en-US" dirty="0">
                <a:latin typeface="Leitura News Roman 1" panose="02000503000000020004" pitchFamily="50" charset="0"/>
              </a:rPr>
              <a:t>D</a:t>
            </a:r>
            <a:r>
              <a:rPr lang="en-US" dirty="0" smtClean="0">
                <a:latin typeface="Leitura News Roman 1" panose="02000503000000020004" pitchFamily="50" charset="0"/>
              </a:rPr>
              <a:t>ress shirt with collar, slacks, dress shoes, tie. dress coat optional.</a:t>
            </a:r>
          </a:p>
          <a:p>
            <a:pPr lvl="1" eaLnBrk="1" hangingPunct="1"/>
            <a:endParaRPr lang="en-US" dirty="0" smtClean="0">
              <a:latin typeface="Leitura News Roman 1" panose="02000503000000020004" pitchFamily="50" charset="0"/>
            </a:endParaRPr>
          </a:p>
          <a:p>
            <a:pPr eaLnBrk="1" hangingPunct="1"/>
            <a:r>
              <a:rPr lang="en-US" b="1" dirty="0" smtClean="0">
                <a:latin typeface="Leitura News Roman 1" panose="02000503000000020004" pitchFamily="50" charset="0"/>
              </a:rPr>
              <a:t>For women</a:t>
            </a:r>
          </a:p>
          <a:p>
            <a:pPr lvl="1" eaLnBrk="1" hangingPunct="1"/>
            <a:r>
              <a:rPr lang="en-US" dirty="0" smtClean="0">
                <a:latin typeface="Leitura News Roman 1" panose="02000503000000020004" pitchFamily="50" charset="0"/>
              </a:rPr>
              <a:t>Pantsuit, skirted suit, or professional-style dress; low-heeled pumps</a:t>
            </a:r>
          </a:p>
        </p:txBody>
      </p:sp>
    </p:spTree>
    <p:extLst>
      <p:ext uri="{BB962C8B-B14F-4D97-AF65-F5344CB8AC3E}">
        <p14:creationId xmlns:p14="http://schemas.microsoft.com/office/powerpoint/2010/main" val="40172340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Get-Acquainted - Logistics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772400" cy="4454525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… in your assigned interview room</a:t>
            </a:r>
          </a:p>
          <a:p>
            <a:pPr lvl="1" eaLnBrk="1" hangingPunct="1"/>
            <a:endParaRPr lang="en-US" dirty="0" smtClean="0">
              <a:solidFill>
                <a:schemeClr val="tx1">
                  <a:lumMod val="50000"/>
                </a:schemeClr>
              </a:solidFill>
              <a:latin typeface="Leitura News Roman 1" panose="02000503000000020004" pitchFamily="50" charset="0"/>
            </a:endParaRPr>
          </a:p>
          <a:p>
            <a:pPr lvl="1" eaLnBrk="1" hangingPunct="1"/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BE THERE !!</a:t>
            </a:r>
          </a:p>
          <a:p>
            <a:pPr eaLnBrk="1" hangingPunct="1"/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This is the time to create your first impression.  Try to meet all the interviewers</a:t>
            </a:r>
          </a:p>
          <a:p>
            <a:pPr eaLnBrk="1" hangingPunct="1"/>
            <a:endParaRPr lang="en-US" dirty="0" smtClean="0">
              <a:solidFill>
                <a:schemeClr val="tx1">
                  <a:lumMod val="50000"/>
                </a:schemeClr>
              </a:solidFill>
              <a:latin typeface="Leitura News Roman 1" panose="02000503000000020004" pitchFamily="50" charset="0"/>
            </a:endParaRPr>
          </a:p>
          <a:p>
            <a:pPr eaLnBrk="1" hangingPunct="1"/>
            <a:r>
              <a:rPr lang="en-US" u="sng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Sign in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 and pick up your name-tag.</a:t>
            </a:r>
          </a:p>
          <a:p>
            <a:pPr eaLnBrk="1" hangingPunct="1"/>
            <a:endParaRPr lang="en-US" dirty="0" smtClean="0">
              <a:solidFill>
                <a:schemeClr val="tx1">
                  <a:lumMod val="50000"/>
                </a:schemeClr>
              </a:solidFill>
              <a:latin typeface="Leitura News Roman 1" panose="02000503000000020004" pitchFamily="50" charset="0"/>
            </a:endParaRPr>
          </a:p>
          <a:p>
            <a:pPr eaLnBrk="1" hangingPunct="1"/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Interval between </a:t>
            </a:r>
            <a:r>
              <a:rPr lang="en-US" i="1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Get-acquainted session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 and </a:t>
            </a:r>
            <a:r>
              <a:rPr lang="en-US" i="1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actual interview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 is free time.</a:t>
            </a:r>
          </a:p>
        </p:txBody>
      </p:sp>
    </p:spTree>
    <p:extLst>
      <p:ext uri="{BB962C8B-B14F-4D97-AF65-F5344CB8AC3E}">
        <p14:creationId xmlns:p14="http://schemas.microsoft.com/office/powerpoint/2010/main" val="28794490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Get Acquainted - Don't be Shy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011677" y="1717905"/>
            <a:ext cx="7188740" cy="393360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Leitura News Roman 1" panose="02000503000000020004" pitchFamily="50" charset="0"/>
              </a:rPr>
              <a:t>Smile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Leitura News Roman 1" panose="02000503000000020004" pitchFamily="50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dirty="0" smtClean="0">
                <a:latin typeface="Leitura News Roman 1" panose="02000503000000020004" pitchFamily="50" charset="0"/>
              </a:rPr>
              <a:t>Introduce yourself in the get-acquainted sessions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dirty="0" smtClean="0">
              <a:latin typeface="Leitura News Roman 1" panose="02000503000000020004" pitchFamily="50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dirty="0" smtClean="0">
                <a:latin typeface="Leitura News Roman 1" panose="02000503000000020004" pitchFamily="50" charset="0"/>
              </a:rPr>
              <a:t>Wear your name-tag</a:t>
            </a:r>
          </a:p>
          <a:p>
            <a:pPr indent="0" eaLnBrk="1" hangingPunct="1"/>
            <a:endParaRPr lang="en-US" dirty="0" smtClean="0">
              <a:latin typeface="Leitura News Roman 1" panose="02000503000000020004" pitchFamily="50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dirty="0" smtClean="0">
                <a:latin typeface="Leitura News Roman 1" panose="02000503000000020004" pitchFamily="50" charset="0"/>
              </a:rPr>
              <a:t>Ask some questions about the interviewers' companies</a:t>
            </a:r>
          </a:p>
        </p:txBody>
      </p:sp>
    </p:spTree>
    <p:extLst>
      <p:ext uri="{BB962C8B-B14F-4D97-AF65-F5344CB8AC3E}">
        <p14:creationId xmlns:p14="http://schemas.microsoft.com/office/powerpoint/2010/main" val="24342157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595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The Interview - Logistics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42796" y="1608950"/>
            <a:ext cx="8044004" cy="4372824"/>
          </a:xfrm>
        </p:spPr>
        <p:txBody>
          <a:bodyPr>
            <a:norm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dirty="0" smtClean="0">
                <a:latin typeface="Leitura News Roman 1" panose="02000503000000020004" pitchFamily="50" charset="0"/>
              </a:rPr>
              <a:t>Be there 15 minutes before your scheduled interview time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dirty="0" smtClean="0">
              <a:latin typeface="Leitura News Roman 1" panose="02000503000000020004" pitchFamily="50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dirty="0" smtClean="0">
                <a:latin typeface="Leitura News Roman 1" panose="02000503000000020004" pitchFamily="50" charset="0"/>
              </a:rPr>
              <a:t>A faculty member will introduce you to the interview panel ( do not!! enter the interview room uninvited)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dirty="0" smtClean="0">
              <a:latin typeface="Leitura News Roman 1" panose="02000503000000020004" pitchFamily="50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dirty="0" smtClean="0">
                <a:latin typeface="Leitura News Roman 1" panose="02000503000000020004" pitchFamily="50" charset="0"/>
              </a:rPr>
              <a:t>Actual interview duration is about 10-12 minutes</a:t>
            </a:r>
          </a:p>
          <a:p>
            <a:pPr indent="0" eaLnBrk="1" hangingPunct="1"/>
            <a:endParaRPr lang="en-US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0972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The Interviewers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13516"/>
            <a:ext cx="7169285" cy="3958093"/>
          </a:xfrm>
        </p:spPr>
        <p:txBody>
          <a:bodyPr>
            <a:normAutofit fontScale="92500" lnSpcReduction="20000"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dirty="0">
                <a:latin typeface="Leitura News Roman 1" panose="02000503000000020004" pitchFamily="50" charset="0"/>
              </a:rPr>
              <a:t>3</a:t>
            </a:r>
            <a:r>
              <a:rPr lang="en-US" dirty="0" smtClean="0">
                <a:latin typeface="Leitura News Roman 1" panose="02000503000000020004" pitchFamily="50" charset="0"/>
              </a:rPr>
              <a:t> to 5 interviewers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dirty="0" smtClean="0">
              <a:latin typeface="Leitura News Roman 1" panose="02000503000000020004" pitchFamily="50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dirty="0" smtClean="0">
                <a:latin typeface="Leitura News Roman 1" panose="02000503000000020004" pitchFamily="50" charset="0"/>
              </a:rPr>
              <a:t>Interviewers are experienced company reps.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dirty="0">
              <a:latin typeface="Leitura News Roman 1" panose="02000503000000020004" pitchFamily="50" charset="0"/>
            </a:endParaRP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sz="2400" dirty="0">
                <a:latin typeface="Leitura News Roman 1" panose="02000503000000020004" pitchFamily="50" charset="0"/>
              </a:rPr>
              <a:t>Many have been through this on both sides of the table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endParaRPr lang="en-US" sz="2400" dirty="0">
              <a:latin typeface="Leitura News Roman 1" panose="02000503000000020004" pitchFamily="50" charset="0"/>
            </a:endParaRP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Leitura News Roman 1" panose="02000503000000020004" pitchFamily="50" charset="0"/>
              </a:rPr>
              <a:t>They will </a:t>
            </a:r>
            <a:r>
              <a:rPr lang="en-US" sz="2400" dirty="0">
                <a:latin typeface="Leitura News Roman 1" panose="02000503000000020004" pitchFamily="50" charset="0"/>
              </a:rPr>
              <a:t>help you feel at </a:t>
            </a:r>
            <a:r>
              <a:rPr lang="en-US" sz="2400" dirty="0" smtClean="0">
                <a:latin typeface="Leitura News Roman 1" panose="02000503000000020004" pitchFamily="50" charset="0"/>
              </a:rPr>
              <a:t>ease. They want you to do well!</a:t>
            </a:r>
            <a:endParaRPr lang="en-US" sz="2400" dirty="0">
              <a:latin typeface="Leitura News Roman 1" panose="02000503000000020004" pitchFamily="50" charset="0"/>
            </a:endParaRP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endParaRPr lang="en-US" sz="2400" dirty="0">
              <a:latin typeface="Leitura News Roman 1" panose="02000503000000020004" pitchFamily="50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dirty="0" smtClean="0">
                <a:latin typeface="Leitura News Roman 1" panose="02000503000000020004" pitchFamily="50" charset="0"/>
              </a:rPr>
              <a:t>All have looked at your applications in advance</a:t>
            </a:r>
          </a:p>
        </p:txBody>
      </p:sp>
    </p:spTree>
    <p:extLst>
      <p:ext uri="{BB962C8B-B14F-4D97-AF65-F5344CB8AC3E}">
        <p14:creationId xmlns:p14="http://schemas.microsoft.com/office/powerpoint/2010/main" val="35135557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The Interview: Ratings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215957" y="1280160"/>
            <a:ext cx="7177068" cy="5105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Leitura News Roman 1" panose="02000503000000020004" pitchFamily="50" charset="0"/>
              </a:rPr>
              <a:t>             Interviewers will rate you on -</a:t>
            </a:r>
          </a:p>
          <a:p>
            <a:pPr eaLnBrk="1" hangingPunct="1"/>
            <a:endParaRPr lang="en-US" dirty="0" smtClean="0">
              <a:latin typeface="Leitura News Roman 1" panose="02000503000000020004" pitchFamily="50" charset="0"/>
            </a:endParaRP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dirty="0" smtClean="0">
                <a:latin typeface="Leitura News Roman 1" panose="02000503000000020004" pitchFamily="50" charset="0"/>
              </a:rPr>
              <a:t>Commitment/Motivation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dirty="0" smtClean="0">
                <a:latin typeface="Leitura News Roman 1" panose="02000503000000020004" pitchFamily="50" charset="0"/>
              </a:rPr>
              <a:t>Problem-Solving Skills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dirty="0" smtClean="0">
                <a:latin typeface="Leitura News Roman 1" panose="02000503000000020004" pitchFamily="50" charset="0"/>
              </a:rPr>
              <a:t>Communication Skills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dirty="0" smtClean="0">
                <a:latin typeface="Leitura News Roman 1" panose="02000503000000020004" pitchFamily="50" charset="0"/>
              </a:rPr>
              <a:t>Creativity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dirty="0" smtClean="0">
                <a:latin typeface="Leitura News Roman 1" panose="02000503000000020004" pitchFamily="50" charset="0"/>
              </a:rPr>
              <a:t>Ability to work with others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dirty="0" smtClean="0">
                <a:latin typeface="Leitura News Roman 1" panose="02000503000000020004" pitchFamily="50" charset="0"/>
              </a:rPr>
              <a:t>GPA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34718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Windows.Documents\Desktop\Evaluation Form Applicant, 04-20-12_Pag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511" y="412181"/>
            <a:ext cx="8157173" cy="61178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634380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The Interview: Behavioral Questions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51054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Leitura News Roman 1" panose="02000503000000020004" pitchFamily="50" charset="0"/>
              </a:rPr>
              <a:t>Behavioral questions typically start with, “Tell us about a time/project/etc. when you did . . .”</a:t>
            </a:r>
          </a:p>
          <a:p>
            <a:pPr eaLnBrk="1" hangingPunct="1"/>
            <a:endParaRPr lang="en-US" dirty="0">
              <a:latin typeface="Leitura News Roman 1" panose="02000503000000020004" pitchFamily="50" charset="0"/>
            </a:endParaRPr>
          </a:p>
          <a:p>
            <a:pPr eaLnBrk="1" hangingPunct="1"/>
            <a:r>
              <a:rPr lang="en-US" dirty="0" smtClean="0">
                <a:latin typeface="Leitura News Roman 1" panose="02000503000000020004" pitchFamily="50" charset="0"/>
              </a:rPr>
              <a:t>Remember these three steps</a:t>
            </a:r>
            <a:r>
              <a:rPr lang="en-US" sz="2400" dirty="0" smtClean="0">
                <a:latin typeface="Leitura News Roman 1" panose="02000503000000020004" pitchFamily="50" charset="0"/>
              </a:rPr>
              <a:t>: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dirty="0" smtClean="0">
                <a:latin typeface="Leitura News Roman 1" panose="02000503000000020004" pitchFamily="50" charset="0"/>
              </a:rPr>
              <a:t>Explain the SITUATION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dirty="0" smtClean="0">
                <a:latin typeface="Leitura News Roman 1" panose="02000503000000020004" pitchFamily="50" charset="0"/>
              </a:rPr>
              <a:t>Outline ACTIONS you took to resolve the situation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dirty="0" smtClean="0">
                <a:latin typeface="Leitura News Roman 1" panose="02000503000000020004" pitchFamily="50" charset="0"/>
              </a:rPr>
              <a:t>What were the RESULTS?</a:t>
            </a:r>
          </a:p>
          <a:p>
            <a:pPr lvl="1" algn="ctr"/>
            <a:endParaRPr lang="en-US" dirty="0" smtClean="0">
              <a:latin typeface="Leitura News Roman 1" panose="02000503000000020004" pitchFamily="50" charset="0"/>
            </a:endParaRPr>
          </a:p>
          <a:p>
            <a:pPr lvl="1" algn="ctr"/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Situation </a:t>
            </a:r>
            <a:r>
              <a:rPr lang="en-US" sz="3600" dirty="0" smtClean="0">
                <a:latin typeface="Leitura News Roman 1" panose="02000503000000020004" pitchFamily="50" charset="0"/>
              </a:rPr>
              <a:t>| 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Actions </a:t>
            </a:r>
            <a:r>
              <a:rPr lang="en-US" sz="3600" dirty="0" smtClean="0">
                <a:latin typeface="Leitura News Roman 1" panose="02000503000000020004" pitchFamily="50" charset="0"/>
              </a:rPr>
              <a:t>| 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Leitura News Roman 1" panose="02000503000000020004" pitchFamily="50" charset="0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841464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SU_Template 1">
  <a:themeElements>
    <a:clrScheme name="OSU Color Palette">
      <a:dk1>
        <a:srgbClr val="D85A1A"/>
      </a:dk1>
      <a:lt1>
        <a:srgbClr val="615042"/>
      </a:lt1>
      <a:dk2>
        <a:srgbClr val="9D601E"/>
      </a:dk2>
      <a:lt2>
        <a:srgbClr val="ABADA4"/>
      </a:lt2>
      <a:accent1>
        <a:srgbClr val="C6C0B7"/>
      </a:accent1>
      <a:accent2>
        <a:srgbClr val="6B859E"/>
      </a:accent2>
      <a:accent3>
        <a:srgbClr val="A7C4C9"/>
      </a:accent3>
      <a:accent4>
        <a:srgbClr val="F3D08E"/>
      </a:accent4>
      <a:accent5>
        <a:srgbClr val="B3BA35"/>
      </a:accent5>
      <a:accent6>
        <a:srgbClr val="561F4B"/>
      </a:accent6>
      <a:hlink>
        <a:srgbClr val="000000"/>
      </a:hlink>
      <a:folHlink>
        <a:srgbClr val="000000"/>
      </a:folHlink>
    </a:clrScheme>
    <a:fontScheme name="Blank Presentation">
      <a:majorFont>
        <a:latin typeface="Tahoma"/>
        <a:ea typeface="ＭＳ Ｐゴシック"/>
        <a:cs typeface=""/>
      </a:majorFont>
      <a:minorFont>
        <a:latin typeface="Palatin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  <a:ea typeface="ＭＳ Ｐゴシック" pitchFamily="-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  <a:ea typeface="ＭＳ Ｐゴシック" pitchFamily="-9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OSU_Template 1</Template>
  <TotalTime>433</TotalTime>
  <Words>435</Words>
  <Application>Microsoft Office PowerPoint</Application>
  <PresentationFormat>On-screen Show (4:3)</PresentationFormat>
  <Paragraphs>85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ＭＳ Ｐゴシック</vt:lpstr>
      <vt:lpstr>Arial</vt:lpstr>
      <vt:lpstr>Calibri</vt:lpstr>
      <vt:lpstr>Cambria</vt:lpstr>
      <vt:lpstr>Comic Sans MS</vt:lpstr>
      <vt:lpstr>Leitura News Roman 1</vt:lpstr>
      <vt:lpstr>Tahoma</vt:lpstr>
      <vt:lpstr>Times</vt:lpstr>
      <vt:lpstr>Wingdings</vt:lpstr>
      <vt:lpstr>OSU_Template 1</vt:lpstr>
      <vt:lpstr>MECOP Selection Interviews</vt:lpstr>
      <vt:lpstr>Important! Dress for Success</vt:lpstr>
      <vt:lpstr>Get-Acquainted - Logistics</vt:lpstr>
      <vt:lpstr>Get Acquainted - Don't be Shy</vt:lpstr>
      <vt:lpstr>The Interview - Logistics</vt:lpstr>
      <vt:lpstr>The Interviewers</vt:lpstr>
      <vt:lpstr>The Interview: Ratings</vt:lpstr>
      <vt:lpstr>PowerPoint Presentation</vt:lpstr>
      <vt:lpstr>The Interview: Behavioral Questions</vt:lpstr>
      <vt:lpstr>The Interview: Probable Topics/Questions</vt:lpstr>
      <vt:lpstr>Tips</vt:lpstr>
      <vt:lpstr>Questions 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Charron</dc:creator>
  <cp:lastModifiedBy>Klinkhammer, Krista - COB</cp:lastModifiedBy>
  <cp:revision>39</cp:revision>
  <dcterms:created xsi:type="dcterms:W3CDTF">2013-01-10T20:10:19Z</dcterms:created>
  <dcterms:modified xsi:type="dcterms:W3CDTF">2015-02-02T21:13:27Z</dcterms:modified>
</cp:coreProperties>
</file>